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Tropikal" charset="1" panose="00000806000000000000"/>
      <p:regular r:id="rId50"/>
    </p:embeddedFont>
    <p:embeddedFont>
      <p:font typeface="Cardo Bold" charset="1" panose="02020804080000020003"/>
      <p:regular r:id="rId51"/>
    </p:embeddedFont>
    <p:embeddedFont>
      <p:font typeface="Open Sans Extra Bold" charset="1" panose="020B0906030804020204"/>
      <p:regular r:id="rId52"/>
    </p:embeddedFont>
    <p:embeddedFont>
      <p:font typeface="Cardo" charset="1" panose="02020600000000000000"/>
      <p:regular r:id="rId53"/>
    </p:embeddedFont>
    <p:embeddedFont>
      <p:font typeface="Canva Sans Bold" charset="1" panose="020B0803030501040103"/>
      <p:regular r:id="rId54"/>
    </p:embeddedFont>
    <p:embeddedFont>
      <p:font typeface="Canva Sans" charset="1" panose="020B0503030501040103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2552" y="10287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2303322" y="3676366"/>
            <a:ext cx="13254578" cy="358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61"/>
              </a:lnSpc>
            </a:pPr>
            <a:r>
              <a:rPr lang="en-US" sz="14257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PharmaBridge</a:t>
            </a:r>
          </a:p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Bridging the gap between surplus and need in medical donations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631225" y="7675285"/>
            <a:ext cx="470034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9055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Supervisor :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9055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Dr. Ahmed Elsyed yakoub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9055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Eng. Khaled Mohamed Mahmoud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881502" y="3960951"/>
            <a:ext cx="8725029" cy="5766043"/>
          </a:xfrm>
          <a:custGeom>
            <a:avLst/>
            <a:gdLst/>
            <a:ahLst/>
            <a:cxnLst/>
            <a:rect r="r" b="b" t="t" l="l"/>
            <a:pathLst>
              <a:path h="5766043" w="8725029">
                <a:moveTo>
                  <a:pt x="0" y="0"/>
                </a:moveTo>
                <a:lnTo>
                  <a:pt x="8725029" y="0"/>
                </a:lnTo>
                <a:lnTo>
                  <a:pt x="8725029" y="5766043"/>
                </a:lnTo>
                <a:lnTo>
                  <a:pt x="0" y="5766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48" t="0" r="-4148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26798" y="3302574"/>
            <a:ext cx="8662921" cy="642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  <a:r>
              <a:rPr lang="en-US" sz="282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Donor Functions: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Donate medication: Submit donation requests with medication details.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Donations: View a list of submitted donations.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Update Donations: Modify previously submitted donations.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Delete Donations: Remove unwanted or incomplete donations.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Give Rating: Provide feedback or a rating after donation.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940109" y="3443511"/>
            <a:ext cx="9688277" cy="6007458"/>
          </a:xfrm>
          <a:custGeom>
            <a:avLst/>
            <a:gdLst/>
            <a:ahLst/>
            <a:cxnLst/>
            <a:rect r="r" b="b" t="t" l="l"/>
            <a:pathLst>
              <a:path h="6007458" w="9688277">
                <a:moveTo>
                  <a:pt x="0" y="0"/>
                </a:moveTo>
                <a:lnTo>
                  <a:pt x="9688277" y="0"/>
                </a:lnTo>
                <a:lnTo>
                  <a:pt x="9688277" y="6007458"/>
                </a:lnTo>
                <a:lnTo>
                  <a:pt x="0" y="6007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612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3329180"/>
            <a:ext cx="7697918" cy="5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  <a:r>
              <a:rPr lang="en-US" sz="282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Recipient Functions: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Request Medication: Submit a request for needed medication.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Requests: View a list of submitted requests.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Update Request: Modify existing requests.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Delete Requests: Remove unnecessary requests.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</a:t>
            </a: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iew Notifications: Get notifications on request status and medication availability.</a:t>
            </a:r>
          </a:p>
          <a:p>
            <a:pPr algn="just">
              <a:lnSpc>
                <a:spcPts val="394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335718" y="3905754"/>
            <a:ext cx="9292668" cy="5766043"/>
          </a:xfrm>
          <a:custGeom>
            <a:avLst/>
            <a:gdLst/>
            <a:ahLst/>
            <a:cxnLst/>
            <a:rect r="r" b="b" t="t" l="l"/>
            <a:pathLst>
              <a:path h="5766043" w="9292668">
                <a:moveTo>
                  <a:pt x="0" y="0"/>
                </a:moveTo>
                <a:lnTo>
                  <a:pt x="9292668" y="0"/>
                </a:lnTo>
                <a:lnTo>
                  <a:pt x="9292668" y="5766043"/>
                </a:lnTo>
                <a:lnTo>
                  <a:pt x="0" y="5766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68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09567" y="3329180"/>
            <a:ext cx="7264078" cy="5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  <a:r>
              <a:rPr lang="en-US" sz="282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System Functions: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Authenticate: Verify identity for secure access.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Verify Password: Ensure password validity for secure login.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M</a:t>
            </a: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atch Donor with Recipient: Link donors and recipients based on needs and availability.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Manage Users: Administer user data, including updates and removals.</a:t>
            </a:r>
          </a:p>
          <a:p>
            <a:pPr algn="just">
              <a:lnSpc>
                <a:spcPts val="394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869609" y="3500661"/>
            <a:ext cx="10736463" cy="6317730"/>
          </a:xfrm>
          <a:custGeom>
            <a:avLst/>
            <a:gdLst/>
            <a:ahLst/>
            <a:cxnLst/>
            <a:rect r="r" b="b" t="t" l="l"/>
            <a:pathLst>
              <a:path h="6317730" w="10736463">
                <a:moveTo>
                  <a:pt x="0" y="0"/>
                </a:moveTo>
                <a:lnTo>
                  <a:pt x="10736463" y="0"/>
                </a:lnTo>
                <a:lnTo>
                  <a:pt x="10736463" y="6317731"/>
                </a:lnTo>
                <a:lnTo>
                  <a:pt x="0" y="6317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17" t="0" r="-1662" b="-7417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3329180"/>
            <a:ext cx="7402915" cy="512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8"/>
              </a:lnSpc>
            </a:pPr>
            <a:r>
              <a:rPr lang="en-US" sz="292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Shared Functions:</a:t>
            </a:r>
          </a:p>
          <a:p>
            <a:pPr algn="l">
              <a:lnSpc>
                <a:spcPts val="4088"/>
              </a:lnSpc>
            </a:pPr>
          </a:p>
          <a:p>
            <a:pPr algn="l" marL="630447" indent="-315223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Login/Register: Both donors and recipients can create or log into accounts.</a:t>
            </a:r>
          </a:p>
          <a:p>
            <a:pPr algn="l" marL="630447" indent="-315223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F</a:t>
            </a:r>
            <a:r>
              <a:rPr lang="en-US" sz="29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orgot Password: Recover forgotten passwords.</a:t>
            </a:r>
          </a:p>
          <a:p>
            <a:pPr algn="l" marL="630447" indent="-315223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Receive Assistance via Chatbot: Get guidance through a chatbot.</a:t>
            </a:r>
          </a:p>
          <a:p>
            <a:pPr algn="l">
              <a:lnSpc>
                <a:spcPts val="4088"/>
              </a:lnSpc>
            </a:pPr>
          </a:p>
          <a:p>
            <a:pPr algn="l">
              <a:lnSpc>
                <a:spcPts val="408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2768490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2778015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5550016" y="3007593"/>
            <a:ext cx="6340010" cy="6219901"/>
          </a:xfrm>
          <a:custGeom>
            <a:avLst/>
            <a:gdLst/>
            <a:ahLst/>
            <a:cxnLst/>
            <a:rect r="r" b="b" t="t" l="l"/>
            <a:pathLst>
              <a:path h="6219901" w="6340010">
                <a:moveTo>
                  <a:pt x="0" y="0"/>
                </a:moveTo>
                <a:lnTo>
                  <a:pt x="6340010" y="0"/>
                </a:lnTo>
                <a:lnTo>
                  <a:pt x="6340010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14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439790" y="9305925"/>
            <a:ext cx="784648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Class Diagram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02263" y="2365470"/>
            <a:ext cx="8992005" cy="642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Sign Up Process: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Enter User Details → Submit Information.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Check for Existing Account: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exists → Error message displayed.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new → Verification code sent via email.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Enters Code → System checks validity.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invalid → Error message.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valid → Registration complete, user</a:t>
            </a: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       </a:t>
            </a: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redirected to Login.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9435752" y="3205386"/>
            <a:ext cx="8078841" cy="6424785"/>
          </a:xfrm>
          <a:custGeom>
            <a:avLst/>
            <a:gdLst/>
            <a:ahLst/>
            <a:cxnLst/>
            <a:rect r="r" b="b" t="t" l="l"/>
            <a:pathLst>
              <a:path h="6424785" w="8078841">
                <a:moveTo>
                  <a:pt x="0" y="0"/>
                </a:moveTo>
                <a:lnTo>
                  <a:pt x="8078842" y="0"/>
                </a:lnTo>
                <a:lnTo>
                  <a:pt x="8078842" y="6424785"/>
                </a:lnTo>
                <a:lnTo>
                  <a:pt x="0" y="64247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252267" y="3043461"/>
            <a:ext cx="6774485" cy="6715406"/>
          </a:xfrm>
          <a:custGeom>
            <a:avLst/>
            <a:gdLst/>
            <a:ahLst/>
            <a:cxnLst/>
            <a:rect r="r" b="b" t="t" l="l"/>
            <a:pathLst>
              <a:path h="6715406" w="6774485">
                <a:moveTo>
                  <a:pt x="0" y="0"/>
                </a:moveTo>
                <a:lnTo>
                  <a:pt x="6774486" y="0"/>
                </a:lnTo>
                <a:lnTo>
                  <a:pt x="6774486" y="6715406"/>
                </a:lnTo>
                <a:lnTo>
                  <a:pt x="0" y="6715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02263" y="2365470"/>
            <a:ext cx="8438937" cy="493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Login Process: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enters Username &amp; Password.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Credentials Check: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correct → Redirect to main page.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incorrect → Error message displayed.</a:t>
            </a: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781554" y="2755995"/>
            <a:ext cx="5412984" cy="7184970"/>
          </a:xfrm>
          <a:custGeom>
            <a:avLst/>
            <a:gdLst/>
            <a:ahLst/>
            <a:cxnLst/>
            <a:rect r="r" b="b" t="t" l="l"/>
            <a:pathLst>
              <a:path h="7184970" w="5412984">
                <a:moveTo>
                  <a:pt x="0" y="0"/>
                </a:moveTo>
                <a:lnTo>
                  <a:pt x="5412984" y="0"/>
                </a:lnTo>
                <a:lnTo>
                  <a:pt x="5412984" y="7184970"/>
                </a:lnTo>
                <a:lnTo>
                  <a:pt x="0" y="7184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372552" y="3329180"/>
            <a:ext cx="10084041" cy="5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Add Medication: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clicks "Add Medication".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Enters medication details.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Delete Medication: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selects a medication and clicks "Delete".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Confirmation Dialog appears: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Cancel → Medication remains.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Confirm → Medication is deleted, success message shown, and list updated.</a:t>
            </a: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524952" y="2871980"/>
            <a:ext cx="10799877" cy="691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Update Medication: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selects medication and clicks "Update".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System retrieves and displays edit form.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modifies details and clicks "Update".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Validation Check: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invalid → Error message prompts correction.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valid → Changes are saved, and user returns to the medication list.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View Medication: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selects medication and clicks "View".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System retrieves and displays medication details.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can close the window and return to the medication list.</a:t>
            </a: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2291112" y="2796050"/>
            <a:ext cx="5412984" cy="6995650"/>
          </a:xfrm>
          <a:custGeom>
            <a:avLst/>
            <a:gdLst/>
            <a:ahLst/>
            <a:cxnLst/>
            <a:rect r="r" b="b" t="t" l="l"/>
            <a:pathLst>
              <a:path h="6995650" w="5412984">
                <a:moveTo>
                  <a:pt x="0" y="0"/>
                </a:moveTo>
                <a:lnTo>
                  <a:pt x="5412984" y="0"/>
                </a:lnTo>
                <a:lnTo>
                  <a:pt x="5412984" y="6995650"/>
                </a:lnTo>
                <a:lnTo>
                  <a:pt x="0" y="6995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706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343662" y="2891061"/>
            <a:ext cx="5606411" cy="6961871"/>
          </a:xfrm>
          <a:custGeom>
            <a:avLst/>
            <a:gdLst/>
            <a:ahLst/>
            <a:cxnLst/>
            <a:rect r="r" b="b" t="t" l="l"/>
            <a:pathLst>
              <a:path h="6961871" w="5606411">
                <a:moveTo>
                  <a:pt x="0" y="0"/>
                </a:moveTo>
                <a:lnTo>
                  <a:pt x="5606411" y="0"/>
                </a:lnTo>
                <a:lnTo>
                  <a:pt x="5606411" y="6961871"/>
                </a:lnTo>
                <a:lnTo>
                  <a:pt x="0" y="6961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2004867" y="3411726"/>
            <a:ext cx="10799877" cy="5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Offer Process: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Open the Offer Page.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Retrieve the user’s medication list from the database.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Add a new offer by filling out the form.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Submit the offer.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Available Options: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Offer List → Select offer → View full details.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Offer List → Select offer → Delet full details.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2552" y="10287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15003988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476556" y="1289374"/>
            <a:ext cx="8659751" cy="167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9"/>
              </a:lnSpc>
            </a:pPr>
            <a:r>
              <a:rPr lang="en-US" sz="8614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Team Members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452766" y="3590641"/>
            <a:ext cx="12345980" cy="7220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Shahd Alaa Mostafa   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Salma Emad Mohamed 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Yomna Ali Ibrahim  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Mohamed Abd-Elrheem  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Kareem Ahmed Mohamed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Ahmed Essam Eldeen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Ahmed Abd-ElHalim Ali  </a:t>
            </a:r>
          </a:p>
          <a:p>
            <a:pPr algn="l">
              <a:lnSpc>
                <a:spcPts val="5724"/>
              </a:lnSpc>
            </a:pP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030361" y="3657316"/>
            <a:ext cx="2961532" cy="577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(21-01595)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(21-02292)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(21-01701)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(21-01149)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(21-00839)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(21-00328)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(20-01089)</a:t>
            </a:r>
          </a:p>
          <a:p>
            <a:pPr algn="l">
              <a:lnSpc>
                <a:spcPts val="5724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810584" y="2986311"/>
            <a:ext cx="10799877" cy="691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Order Process: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Order Process: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Open the main Page.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Retrieve all user offers from the database.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Search for the required medicine.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Request the order.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Available Options: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Order List → Select order → View full details.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Order List → Select offer → Edit full details.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Order  List → Select offer → Delet full details.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Order List → Select offer → Change Status.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0626863" y="3043461"/>
            <a:ext cx="7040008" cy="6711036"/>
          </a:xfrm>
          <a:custGeom>
            <a:avLst/>
            <a:gdLst/>
            <a:ahLst/>
            <a:cxnLst/>
            <a:rect r="r" b="b" t="t" l="l"/>
            <a:pathLst>
              <a:path h="6711036" w="7040008">
                <a:moveTo>
                  <a:pt x="0" y="0"/>
                </a:moveTo>
                <a:lnTo>
                  <a:pt x="7040008" y="0"/>
                </a:lnTo>
                <a:lnTo>
                  <a:pt x="7040008" y="6711036"/>
                </a:lnTo>
                <a:lnTo>
                  <a:pt x="0" y="6711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086715" y="3281586"/>
            <a:ext cx="9558723" cy="6611299"/>
          </a:xfrm>
          <a:custGeom>
            <a:avLst/>
            <a:gdLst/>
            <a:ahLst/>
            <a:cxnLst/>
            <a:rect r="r" b="b" t="t" l="l"/>
            <a:pathLst>
              <a:path h="6611299" w="9558723">
                <a:moveTo>
                  <a:pt x="0" y="0"/>
                </a:moveTo>
                <a:lnTo>
                  <a:pt x="9558723" y="0"/>
                </a:lnTo>
                <a:lnTo>
                  <a:pt x="9558723" y="6611299"/>
                </a:lnTo>
                <a:lnTo>
                  <a:pt x="0" y="6611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711" t="-220" r="0" b="-1283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24952" y="3795633"/>
            <a:ext cx="8868420" cy="609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291" indent="-313145" lvl="1">
              <a:lnSpc>
                <a:spcPts val="4061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Check Availability:</a:t>
            </a: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System verifies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if the requested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medication is available.</a:t>
            </a:r>
          </a:p>
          <a:p>
            <a:pPr algn="just" marL="626291" indent="-313145" lvl="1">
              <a:lnSpc>
                <a:spcPts val="4061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Decision Based on Availability:</a:t>
            </a:r>
          </a:p>
          <a:p>
            <a:pPr algn="just" marL="1252582" indent="-417527" lvl="2">
              <a:lnSpc>
                <a:spcPts val="4061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Available → User fills out and 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  </a:t>
            </a: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submits a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</a:t>
            </a: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request form for review.</a:t>
            </a:r>
          </a:p>
          <a:p>
            <a:pPr algn="just" marL="1252582" indent="-417527" lvl="2">
              <a:lnSpc>
                <a:spcPts val="4061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Unavailable → User can opt to 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  </a:t>
            </a: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receive 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  </a:t>
            </a: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 notification when the medication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  becomes available.</a:t>
            </a:r>
          </a:p>
          <a:p>
            <a:pPr algn="just">
              <a:lnSpc>
                <a:spcPts val="4061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9264001" y="4448555"/>
            <a:ext cx="7739049" cy="5159366"/>
          </a:xfrm>
          <a:custGeom>
            <a:avLst/>
            <a:gdLst/>
            <a:ahLst/>
            <a:cxnLst/>
            <a:rect r="r" b="b" t="t" l="l"/>
            <a:pathLst>
              <a:path h="5159366" w="7739049">
                <a:moveTo>
                  <a:pt x="0" y="0"/>
                </a:moveTo>
                <a:lnTo>
                  <a:pt x="7739049" y="0"/>
                </a:lnTo>
                <a:lnTo>
                  <a:pt x="7739049" y="5159366"/>
                </a:lnTo>
                <a:lnTo>
                  <a:pt x="0" y="5159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028700" y="3081561"/>
            <a:ext cx="12282136" cy="5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The architecture follows a MVC structure:</a:t>
            </a: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↔ Vue.js Interface ↔ Inertia.js ↔ Laravel Controllers</a:t>
            </a: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↔ MySQL Database.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Chat interactions pass through the ChatbotController,</a:t>
            </a: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which communicates with the local language model</a:t>
            </a: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(LLM) to generate appropriate responses.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4958259" y="907664"/>
            <a:ext cx="7846486" cy="138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70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    System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4958259" y="964814"/>
            <a:ext cx="7846486" cy="111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3"/>
              </a:lnSpc>
            </a:pPr>
            <a:r>
              <a:rPr lang="en-US" sz="56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Implementation Overview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83610" y="3527761"/>
            <a:ext cx="16726368" cy="743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5054" indent="-327527" lvl="1">
              <a:lnSpc>
                <a:spcPts val="4247"/>
              </a:lnSpc>
              <a:buFont typeface="Arial"/>
              <a:buChar char="•"/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The system was developed as a Single Page Application (SPA) using Laravel (Backend) and</a:t>
            </a:r>
          </a:p>
          <a:p>
            <a:pPr algn="just">
              <a:lnSpc>
                <a:spcPts val="4247"/>
              </a:lnSpc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Vue.js (Frontend), ensuring a seamless and dynamic user experience without full-page reloads.</a:t>
            </a:r>
          </a:p>
          <a:p>
            <a:pPr algn="just">
              <a:lnSpc>
                <a:spcPts val="4247"/>
              </a:lnSpc>
            </a:pPr>
          </a:p>
          <a:p>
            <a:pPr algn="just" marL="655054" indent="-327527" lvl="1">
              <a:lnSpc>
                <a:spcPts val="4247"/>
              </a:lnSpc>
              <a:buFont typeface="Arial"/>
              <a:buChar char="•"/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Laravel routes were designed to handle all logic through dedicated controllers that ensure input validation, data processing, and secure access to system resources.</a:t>
            </a:r>
          </a:p>
          <a:p>
            <a:pPr algn="just">
              <a:lnSpc>
                <a:spcPts val="4247"/>
              </a:lnSpc>
            </a:pPr>
          </a:p>
          <a:p>
            <a:pPr algn="just" marL="655054" indent="-327527" lvl="1">
              <a:lnSpc>
                <a:spcPts val="4247"/>
              </a:lnSpc>
              <a:buFont typeface="Arial"/>
              <a:buChar char="•"/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The frontend is composed of modular Vue components, making the interface highly </a:t>
            </a:r>
          </a:p>
          <a:p>
            <a:pPr algn="just">
              <a:lnSpc>
                <a:spcPts val="4247"/>
              </a:lnSpc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</a:t>
            </a: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maintainable and reusable. These components manage user input, modals and reactive</a:t>
            </a:r>
          </a:p>
          <a:p>
            <a:pPr algn="just">
              <a:lnSpc>
                <a:spcPts val="4247"/>
              </a:lnSpc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content updates.</a:t>
            </a:r>
          </a:p>
          <a:p>
            <a:pPr algn="just">
              <a:lnSpc>
                <a:spcPts val="4247"/>
              </a:lnSpc>
            </a:pPr>
          </a:p>
          <a:p>
            <a:pPr algn="just" marL="655054" indent="-327527" lvl="1">
              <a:lnSpc>
                <a:spcPts val="4247"/>
              </a:lnSpc>
              <a:buFont typeface="Arial"/>
              <a:buChar char="•"/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Axios was used for secure and efficient communication between the frontend and backend via asynchronous HTTP requests, allowing real-time interaction and form submissions.</a:t>
            </a:r>
          </a:p>
          <a:p>
            <a:pPr algn="just">
              <a:lnSpc>
                <a:spcPts val="4247"/>
              </a:lnSpc>
            </a:pPr>
          </a:p>
          <a:p>
            <a:pPr algn="just">
              <a:lnSpc>
                <a:spcPts val="4247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4958259" y="964814"/>
            <a:ext cx="7846486" cy="111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3"/>
              </a:lnSpc>
            </a:pPr>
            <a:r>
              <a:rPr lang="en-US" sz="56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Implementation Overview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50128" y="3490103"/>
            <a:ext cx="16859850" cy="587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281" indent="-330141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Data such as offers, medications, and orders are presented through interactive modals with</a:t>
            </a:r>
          </a:p>
          <a:p>
            <a:pPr algn="just">
              <a:lnSpc>
                <a:spcPts val="4281"/>
              </a:lnSpc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client-side validation, conditional rendering, and visual feedback for better UX.</a:t>
            </a:r>
          </a:p>
          <a:p>
            <a:pPr algn="just">
              <a:lnSpc>
                <a:spcPts val="4281"/>
              </a:lnSpc>
            </a:pPr>
          </a:p>
          <a:p>
            <a:pPr algn="just" marL="660281" indent="-330141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 local Large Language Model (LLM) was integrated into the system through Laravel’s backend,</a:t>
            </a:r>
          </a:p>
          <a:p>
            <a:pPr algn="just">
              <a:lnSpc>
                <a:spcPts val="4281"/>
              </a:lnSpc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</a:t>
            </a: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enabling dynamic chatbot responses while preserving data privacy and avoiding external </a:t>
            </a:r>
          </a:p>
          <a:p>
            <a:pPr algn="just">
              <a:lnSpc>
                <a:spcPts val="4281"/>
              </a:lnSpc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</a:t>
            </a: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API dependency.</a:t>
            </a:r>
          </a:p>
          <a:p>
            <a:pPr algn="just">
              <a:lnSpc>
                <a:spcPts val="4281"/>
              </a:lnSpc>
            </a:pPr>
          </a:p>
          <a:p>
            <a:pPr algn="just" marL="660281" indent="-330141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Smart Notification System that alerts users when a medication they previously searched for becomes available in a new offer.</a:t>
            </a:r>
          </a:p>
          <a:p>
            <a:pPr algn="just">
              <a:lnSpc>
                <a:spcPts val="4281"/>
              </a:lnSpc>
            </a:pPr>
          </a:p>
          <a:p>
            <a:pPr algn="just" marL="660281" indent="-330141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After placing orders, users can rate their experience through a star-based rating system.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47186" y="3052986"/>
            <a:ext cx="14865581" cy="3842620"/>
          </a:xfrm>
          <a:custGeom>
            <a:avLst/>
            <a:gdLst/>
            <a:ahLst/>
            <a:cxnLst/>
            <a:rect r="r" b="b" t="t" l="l"/>
            <a:pathLst>
              <a:path h="3842620" w="14865581">
                <a:moveTo>
                  <a:pt x="0" y="0"/>
                </a:moveTo>
                <a:lnTo>
                  <a:pt x="14865581" y="0"/>
                </a:lnTo>
                <a:lnTo>
                  <a:pt x="14865581" y="3842621"/>
                </a:lnTo>
                <a:lnTo>
                  <a:pt x="0" y="38426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4725" r="0" b="-1250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110659" y="904105"/>
            <a:ext cx="7846486" cy="12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3"/>
              </a:lnSpc>
            </a:pPr>
            <a:r>
              <a:rPr lang="en-US" sz="65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Testing &amp; Evaluation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5127" y="7305182"/>
            <a:ext cx="357750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Testing Types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Unit testing, integration testing, user testing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654988" y="7305182"/>
            <a:ext cx="327659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Used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Laravel’s testing suite and PHPUnit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264001" y="7221140"/>
            <a:ext cx="327659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Tests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Profile update, email verification, offering process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804745" y="7143257"/>
            <a:ext cx="327659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All essential user flows tested with expected outcomes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3501917" y="2760977"/>
            <a:ext cx="10492550" cy="6293667"/>
          </a:xfrm>
          <a:custGeom>
            <a:avLst/>
            <a:gdLst/>
            <a:ahLst/>
            <a:cxnLst/>
            <a:rect r="r" b="b" t="t" l="l"/>
            <a:pathLst>
              <a:path h="6293667" w="10492550">
                <a:moveTo>
                  <a:pt x="0" y="0"/>
                </a:moveTo>
                <a:lnTo>
                  <a:pt x="10492550" y="0"/>
                </a:lnTo>
                <a:lnTo>
                  <a:pt x="10492550" y="6293667"/>
                </a:lnTo>
                <a:lnTo>
                  <a:pt x="0" y="6293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89" t="-1472" r="-689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926714"/>
            <a:ext cx="7846486" cy="125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3"/>
              </a:lnSpc>
            </a:pPr>
            <a:r>
              <a:rPr lang="en-US" sz="63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Testing &amp; Evaluation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2768490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2778015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2283453" y="3281586"/>
            <a:ext cx="13002824" cy="5723677"/>
          </a:xfrm>
          <a:custGeom>
            <a:avLst/>
            <a:gdLst/>
            <a:ahLst/>
            <a:cxnLst/>
            <a:rect r="r" b="b" t="t" l="l"/>
            <a:pathLst>
              <a:path h="5723677" w="13002824">
                <a:moveTo>
                  <a:pt x="0" y="0"/>
                </a:moveTo>
                <a:lnTo>
                  <a:pt x="13002823" y="0"/>
                </a:lnTo>
                <a:lnTo>
                  <a:pt x="13002823" y="5723677"/>
                </a:lnTo>
                <a:lnTo>
                  <a:pt x="0" y="5723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35" t="-4140" r="0" b="-67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4958259" y="1031489"/>
            <a:ext cx="7846486" cy="80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3"/>
              </a:lnSpc>
            </a:pPr>
            <a:r>
              <a:rPr lang="en-US" sz="40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Comparison with Existing Solutions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596309" y="2829012"/>
            <a:ext cx="8720436" cy="6251752"/>
          </a:xfrm>
          <a:custGeom>
            <a:avLst/>
            <a:gdLst/>
            <a:ahLst/>
            <a:cxnLst/>
            <a:rect r="r" b="b" t="t" l="l"/>
            <a:pathLst>
              <a:path h="6251752" w="8720436">
                <a:moveTo>
                  <a:pt x="0" y="0"/>
                </a:moveTo>
                <a:lnTo>
                  <a:pt x="8720436" y="0"/>
                </a:lnTo>
                <a:lnTo>
                  <a:pt x="8720436" y="6251753"/>
                </a:lnTo>
                <a:lnTo>
                  <a:pt x="0" y="6251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4783782" y="2017624"/>
            <a:ext cx="8720436" cy="6251752"/>
          </a:xfrm>
          <a:custGeom>
            <a:avLst/>
            <a:gdLst/>
            <a:ahLst/>
            <a:cxnLst/>
            <a:rect r="r" b="b" t="t" l="l"/>
            <a:pathLst>
              <a:path h="6251752" w="8720436">
                <a:moveTo>
                  <a:pt x="0" y="0"/>
                </a:moveTo>
                <a:lnTo>
                  <a:pt x="8720436" y="0"/>
                </a:lnTo>
                <a:lnTo>
                  <a:pt x="8720436" y="6251752"/>
                </a:lnTo>
                <a:lnTo>
                  <a:pt x="0" y="6251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4596309" y="2748186"/>
            <a:ext cx="8720436" cy="6251752"/>
          </a:xfrm>
          <a:custGeom>
            <a:avLst/>
            <a:gdLst/>
            <a:ahLst/>
            <a:cxnLst/>
            <a:rect r="r" b="b" t="t" l="l"/>
            <a:pathLst>
              <a:path h="6251752" w="8720436">
                <a:moveTo>
                  <a:pt x="0" y="0"/>
                </a:moveTo>
                <a:lnTo>
                  <a:pt x="8720436" y="0"/>
                </a:lnTo>
                <a:lnTo>
                  <a:pt x="8720436" y="6251753"/>
                </a:lnTo>
                <a:lnTo>
                  <a:pt x="0" y="6251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4958259" y="945764"/>
            <a:ext cx="7846486" cy="120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3"/>
              </a:lnSpc>
            </a:pPr>
            <a:r>
              <a:rPr lang="en-US" sz="61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           Limitations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28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844664" y="5023083"/>
            <a:ext cx="2289797" cy="223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LLM is locally hosted </a:t>
            </a:r>
          </a:p>
          <a:p>
            <a:pPr algn="ctr"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limits large scale scalability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704670" y="5248275"/>
            <a:ext cx="2289797" cy="178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mobile app version currently available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234195" y="2781387"/>
            <a:ext cx="3174705" cy="88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payment gateway integration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145124" y="8567508"/>
            <a:ext cx="3572913" cy="133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Advanced filtering in offer search not yet implemented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63615" y="2912228"/>
            <a:ext cx="16921409" cy="2900125"/>
          </a:xfrm>
          <a:custGeom>
            <a:avLst/>
            <a:gdLst/>
            <a:ahLst/>
            <a:cxnLst/>
            <a:rect r="r" b="b" t="t" l="l"/>
            <a:pathLst>
              <a:path h="2900125" w="16921409">
                <a:moveTo>
                  <a:pt x="0" y="0"/>
                </a:moveTo>
                <a:lnTo>
                  <a:pt x="16921409" y="0"/>
                </a:lnTo>
                <a:lnTo>
                  <a:pt x="16921409" y="2900125"/>
                </a:lnTo>
                <a:lnTo>
                  <a:pt x="0" y="2900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8383" r="0" b="-389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917189"/>
            <a:ext cx="7846486" cy="132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3"/>
              </a:lnSpc>
            </a:pPr>
            <a:r>
              <a:rPr lang="en-US" sz="67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         Future Work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29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70523" y="5915897"/>
            <a:ext cx="297414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 filtering/search mechanisms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220486" y="5915897"/>
            <a:ext cx="3276593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Upgrade chatbot with more context awareness and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Cloud-hosting for better scalability.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7868555" y="5915897"/>
            <a:ext cx="29889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 secure online payment system.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388435" y="5915897"/>
            <a:ext cx="275843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 two-factor authentication for enhanced security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369621" y="5915897"/>
            <a:ext cx="2758433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notifications for order updates, offer status.</a:t>
            </a: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4363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1602" y="10287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2656360" y="3952282"/>
            <a:ext cx="595609" cy="595609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3689962" y="6467672"/>
            <a:ext cx="3453997" cy="612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6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System Analysis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2659275" y="4845709"/>
            <a:ext cx="595609" cy="595609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0973981" y="3876027"/>
            <a:ext cx="4235011" cy="136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Comparison With Other Solutions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2659275" y="6509595"/>
            <a:ext cx="595609" cy="595609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797027" y="3903301"/>
            <a:ext cx="595609" cy="595609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4695631" y="918940"/>
            <a:ext cx="7680489" cy="223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8"/>
              </a:lnSpc>
            </a:pPr>
            <a:r>
              <a:rPr lang="en-US" sz="11413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Agenda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627792" y="4769482"/>
            <a:ext cx="3453997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Motivation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03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689962" y="3876054"/>
            <a:ext cx="3453997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Introduction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9797027" y="5761591"/>
            <a:ext cx="595609" cy="595609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2659275" y="7400480"/>
            <a:ext cx="595609" cy="595609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3689962" y="7333805"/>
            <a:ext cx="3453997" cy="612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6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Implementation 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9797027" y="6581049"/>
            <a:ext cx="595609" cy="595609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10973981" y="5685364"/>
            <a:ext cx="4235011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Limitations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830786" y="6458147"/>
            <a:ext cx="4235011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Future Work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830786" y="7324252"/>
            <a:ext cx="4235011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Project Backlog</a:t>
            </a:r>
          </a:p>
        </p:txBody>
      </p:sp>
      <p:grpSp>
        <p:nvGrpSpPr>
          <p:cNvPr name="Group 76" id="76"/>
          <p:cNvGrpSpPr/>
          <p:nvPr/>
        </p:nvGrpSpPr>
        <p:grpSpPr>
          <a:xfrm rot="0">
            <a:off x="2659275" y="5677652"/>
            <a:ext cx="595609" cy="595609"/>
            <a:chOff x="0" y="0"/>
            <a:chExt cx="812800" cy="81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2656360" y="8215436"/>
            <a:ext cx="595609" cy="595609"/>
            <a:chOff x="0" y="0"/>
            <a:chExt cx="812800" cy="81280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9797027" y="7400480"/>
            <a:ext cx="595609" cy="595609"/>
            <a:chOff x="0" y="0"/>
            <a:chExt cx="812800" cy="81280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9797027" y="8148489"/>
            <a:ext cx="595609" cy="624566"/>
            <a:chOff x="0" y="0"/>
            <a:chExt cx="812800" cy="852316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812800" cy="852316"/>
            </a:xfrm>
            <a:custGeom>
              <a:avLst/>
              <a:gdLst/>
              <a:ahLst/>
              <a:cxnLst/>
              <a:rect r="r" b="b" t="t" l="l"/>
              <a:pathLst>
                <a:path h="852316" w="812800">
                  <a:moveTo>
                    <a:pt x="406400" y="0"/>
                  </a:moveTo>
                  <a:cubicBezTo>
                    <a:pt x="181951" y="0"/>
                    <a:pt x="0" y="190797"/>
                    <a:pt x="0" y="426158"/>
                  </a:cubicBezTo>
                  <a:cubicBezTo>
                    <a:pt x="0" y="661518"/>
                    <a:pt x="181951" y="852316"/>
                    <a:pt x="406400" y="852316"/>
                  </a:cubicBezTo>
                  <a:cubicBezTo>
                    <a:pt x="630849" y="852316"/>
                    <a:pt x="812800" y="661518"/>
                    <a:pt x="812800" y="426158"/>
                  </a:cubicBezTo>
                  <a:cubicBezTo>
                    <a:pt x="812800" y="19079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7" id="87"/>
            <p:cNvSpPr txBox="true"/>
            <p:nvPr/>
          </p:nvSpPr>
          <p:spPr>
            <a:xfrm>
              <a:off x="76200" y="41805"/>
              <a:ext cx="660400" cy="730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8" id="88"/>
          <p:cNvSpPr txBox="true"/>
          <p:nvPr/>
        </p:nvSpPr>
        <p:spPr>
          <a:xfrm rot="0">
            <a:off x="10801539" y="8215218"/>
            <a:ext cx="4235011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UI Design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3627792" y="5660393"/>
            <a:ext cx="3453997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Solution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3627792" y="8188739"/>
            <a:ext cx="4493764" cy="60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35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Testing &amp; Evaluation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876147" y="3014886"/>
            <a:ext cx="11868627" cy="6767709"/>
          </a:xfrm>
          <a:custGeom>
            <a:avLst/>
            <a:gdLst/>
            <a:ahLst/>
            <a:cxnLst/>
            <a:rect r="r" b="b" t="t" l="l"/>
            <a:pathLst>
              <a:path h="6767709" w="11868627">
                <a:moveTo>
                  <a:pt x="0" y="0"/>
                </a:moveTo>
                <a:lnTo>
                  <a:pt x="11868627" y="0"/>
                </a:lnTo>
                <a:lnTo>
                  <a:pt x="11868627" y="6767709"/>
                </a:lnTo>
                <a:lnTo>
                  <a:pt x="0" y="6767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73" t="0" r="-473" b="-129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008338" y="1168759"/>
            <a:ext cx="7846486" cy="12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3"/>
              </a:lnSpc>
            </a:pPr>
            <a:r>
              <a:rPr lang="en-US" sz="65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Project Backlog Table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750273" y="3138711"/>
            <a:ext cx="12536003" cy="6562732"/>
          </a:xfrm>
          <a:custGeom>
            <a:avLst/>
            <a:gdLst/>
            <a:ahLst/>
            <a:cxnLst/>
            <a:rect r="r" b="b" t="t" l="l"/>
            <a:pathLst>
              <a:path h="6562732" w="12536003">
                <a:moveTo>
                  <a:pt x="0" y="0"/>
                </a:moveTo>
                <a:lnTo>
                  <a:pt x="12536003" y="0"/>
                </a:lnTo>
                <a:lnTo>
                  <a:pt x="12536003" y="6562732"/>
                </a:lnTo>
                <a:lnTo>
                  <a:pt x="0" y="6562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69" t="-662" r="-1627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008338" y="1168759"/>
            <a:ext cx="7846486" cy="12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3"/>
              </a:lnSpc>
            </a:pPr>
            <a:r>
              <a:rPr lang="en-US" sz="65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Project Backlog Table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4167411"/>
            <a:ext cx="14226026" cy="3496351"/>
          </a:xfrm>
          <a:custGeom>
            <a:avLst/>
            <a:gdLst/>
            <a:ahLst/>
            <a:cxnLst/>
            <a:rect r="r" b="b" t="t" l="l"/>
            <a:pathLst>
              <a:path h="3496351" w="14226026">
                <a:moveTo>
                  <a:pt x="0" y="0"/>
                </a:moveTo>
                <a:lnTo>
                  <a:pt x="14226026" y="0"/>
                </a:lnTo>
                <a:lnTo>
                  <a:pt x="14226026" y="3496351"/>
                </a:lnTo>
                <a:lnTo>
                  <a:pt x="0" y="34963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16" r="0" b="-1749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008338" y="1168759"/>
            <a:ext cx="7846486" cy="12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3"/>
              </a:lnSpc>
            </a:pPr>
            <a:r>
              <a:rPr lang="en-US" sz="65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Project Backlog Table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453770" y="2891061"/>
            <a:ext cx="13437011" cy="6491959"/>
          </a:xfrm>
          <a:custGeom>
            <a:avLst/>
            <a:gdLst/>
            <a:ahLst/>
            <a:cxnLst/>
            <a:rect r="r" b="b" t="t" l="l"/>
            <a:pathLst>
              <a:path h="6491959" w="13437011">
                <a:moveTo>
                  <a:pt x="0" y="0"/>
                </a:moveTo>
                <a:lnTo>
                  <a:pt x="13437010" y="0"/>
                </a:lnTo>
                <a:lnTo>
                  <a:pt x="13437010" y="6491960"/>
                </a:lnTo>
                <a:lnTo>
                  <a:pt x="0" y="6491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1" r="0" b="-26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1" r="0" b="-26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10208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6735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1" r="0" b="-26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1" r="0" b="-26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52" r="0" b="-452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9" t="0" r="-699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2552" y="10287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2447840" y="3514441"/>
            <a:ext cx="13110060" cy="543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869" indent="-304935" lvl="1">
              <a:lnSpc>
                <a:spcPts val="3954"/>
              </a:lnSpc>
              <a:buFont typeface="Arial"/>
              <a:buChar char="•"/>
            </a:pPr>
            <a:r>
              <a:rPr lang="en-US" b="true" sz="282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Purpose: </a:t>
            </a: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Reduce medical waste &amp; improve healthcare accessibility.</a:t>
            </a:r>
          </a:p>
          <a:p>
            <a:pPr algn="l">
              <a:lnSpc>
                <a:spcPts val="3954"/>
              </a:lnSpc>
            </a:pPr>
          </a:p>
          <a:p>
            <a:pPr algn="l" marL="609869" indent="-304935" lvl="1">
              <a:lnSpc>
                <a:spcPts val="3954"/>
              </a:lnSpc>
              <a:buFont typeface="Arial"/>
              <a:buChar char="•"/>
            </a:pPr>
            <a:r>
              <a:rPr lang="en-US" b="true" sz="282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Key Benefits:</a:t>
            </a: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Minimizes environmental impact of discarded medications.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Lowers medication costs for recipients.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Increase access to medications and reduction of wastages</a:t>
            </a: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.</a:t>
            </a:r>
          </a:p>
          <a:p>
            <a:pPr algn="l">
              <a:lnSpc>
                <a:spcPts val="3954"/>
              </a:lnSpc>
            </a:pPr>
          </a:p>
          <a:p>
            <a:pPr algn="l" marL="609869" indent="-304935" lvl="1">
              <a:lnSpc>
                <a:spcPts val="3954"/>
              </a:lnSpc>
              <a:buFont typeface="Arial"/>
              <a:buChar char="•"/>
            </a:pPr>
            <a:r>
              <a:rPr lang="en-US" b="true" sz="282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Process: 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Donors list available medications.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Recipients browse &amp; request needed medications.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System facilitates secure &amp; efficient exchanges.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939209" y="1137981"/>
            <a:ext cx="7741711" cy="198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Introduction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418562" y="2891061"/>
            <a:ext cx="13450876" cy="6412545"/>
          </a:xfrm>
          <a:custGeom>
            <a:avLst/>
            <a:gdLst/>
            <a:ahLst/>
            <a:cxnLst/>
            <a:rect r="r" b="b" t="t" l="l"/>
            <a:pathLst>
              <a:path h="6412545" w="13450876">
                <a:moveTo>
                  <a:pt x="0" y="0"/>
                </a:moveTo>
                <a:lnTo>
                  <a:pt x="13450876" y="0"/>
                </a:lnTo>
                <a:lnTo>
                  <a:pt x="13450876" y="6412546"/>
                </a:lnTo>
                <a:lnTo>
                  <a:pt x="0" y="6412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562228" y="3138711"/>
            <a:ext cx="13449963" cy="3186628"/>
          </a:xfrm>
          <a:custGeom>
            <a:avLst/>
            <a:gdLst/>
            <a:ahLst/>
            <a:cxnLst/>
            <a:rect r="r" b="b" t="t" l="l"/>
            <a:pathLst>
              <a:path h="3186628" w="13449963">
                <a:moveTo>
                  <a:pt x="0" y="0"/>
                </a:moveTo>
                <a:lnTo>
                  <a:pt x="13449963" y="0"/>
                </a:lnTo>
                <a:lnTo>
                  <a:pt x="13449963" y="3186629"/>
                </a:lnTo>
                <a:lnTo>
                  <a:pt x="0" y="3186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2679834" y="6228096"/>
            <a:ext cx="12928332" cy="3538462"/>
          </a:xfrm>
          <a:custGeom>
            <a:avLst/>
            <a:gdLst/>
            <a:ahLst/>
            <a:cxnLst/>
            <a:rect r="r" b="b" t="t" l="l"/>
            <a:pathLst>
              <a:path h="3538462" w="12928332">
                <a:moveTo>
                  <a:pt x="0" y="0"/>
                </a:moveTo>
                <a:lnTo>
                  <a:pt x="12928332" y="0"/>
                </a:lnTo>
                <a:lnTo>
                  <a:pt x="12928332" y="3538462"/>
                </a:lnTo>
                <a:lnTo>
                  <a:pt x="0" y="35384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562228" y="3284899"/>
            <a:ext cx="5204281" cy="5694800"/>
          </a:xfrm>
          <a:custGeom>
            <a:avLst/>
            <a:gdLst/>
            <a:ahLst/>
            <a:cxnLst/>
            <a:rect r="r" b="b" t="t" l="l"/>
            <a:pathLst>
              <a:path h="5694800" w="5204281">
                <a:moveTo>
                  <a:pt x="0" y="0"/>
                </a:moveTo>
                <a:lnTo>
                  <a:pt x="5204282" y="0"/>
                </a:lnTo>
                <a:lnTo>
                  <a:pt x="5204282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9528161" y="3138711"/>
            <a:ext cx="4618707" cy="5840987"/>
          </a:xfrm>
          <a:custGeom>
            <a:avLst/>
            <a:gdLst/>
            <a:ahLst/>
            <a:cxnLst/>
            <a:rect r="r" b="b" t="t" l="l"/>
            <a:pathLst>
              <a:path h="5840987" w="4618707">
                <a:moveTo>
                  <a:pt x="0" y="0"/>
                </a:moveTo>
                <a:lnTo>
                  <a:pt x="4618706" y="0"/>
                </a:lnTo>
                <a:lnTo>
                  <a:pt x="4618706" y="5840988"/>
                </a:lnTo>
                <a:lnTo>
                  <a:pt x="0" y="5840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383829" y="3259011"/>
            <a:ext cx="5363910" cy="5999289"/>
          </a:xfrm>
          <a:custGeom>
            <a:avLst/>
            <a:gdLst/>
            <a:ahLst/>
            <a:cxnLst/>
            <a:rect r="r" b="b" t="t" l="l"/>
            <a:pathLst>
              <a:path h="5999289" w="5363910">
                <a:moveTo>
                  <a:pt x="0" y="0"/>
                </a:moveTo>
                <a:lnTo>
                  <a:pt x="5363910" y="0"/>
                </a:lnTo>
                <a:lnTo>
                  <a:pt x="5363910" y="5999289"/>
                </a:lnTo>
                <a:lnTo>
                  <a:pt x="0" y="5999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04758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909463" y="3726068"/>
            <a:ext cx="9504089" cy="5356850"/>
          </a:xfrm>
          <a:custGeom>
            <a:avLst/>
            <a:gdLst/>
            <a:ahLst/>
            <a:cxnLst/>
            <a:rect r="r" b="b" t="t" l="l"/>
            <a:pathLst>
              <a:path h="5356850" w="9504089">
                <a:moveTo>
                  <a:pt x="0" y="0"/>
                </a:moveTo>
                <a:lnTo>
                  <a:pt x="9504090" y="0"/>
                </a:lnTo>
                <a:lnTo>
                  <a:pt x="9504090" y="5356851"/>
                </a:lnTo>
                <a:lnTo>
                  <a:pt x="0" y="5356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2552" y="10287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009410" y="3465913"/>
            <a:ext cx="11906173" cy="321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84"/>
              </a:lnSpc>
            </a:pPr>
            <a:r>
              <a:rPr lang="en-US" b="true" sz="16489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4951" y="11811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370861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71270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2186406" y="4132100"/>
            <a:ext cx="6111766" cy="4682049"/>
            <a:chOff x="0" y="0"/>
            <a:chExt cx="1609683" cy="123313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609683" cy="1233132"/>
            </a:xfrm>
            <a:custGeom>
              <a:avLst/>
              <a:gdLst/>
              <a:ahLst/>
              <a:cxnLst/>
              <a:rect r="r" b="b" t="t" l="l"/>
              <a:pathLst>
                <a:path h="1233132" w="1609683">
                  <a:moveTo>
                    <a:pt x="0" y="0"/>
                  </a:moveTo>
                  <a:lnTo>
                    <a:pt x="1609683" y="0"/>
                  </a:lnTo>
                  <a:lnTo>
                    <a:pt x="1609683" y="1233132"/>
                  </a:lnTo>
                  <a:lnTo>
                    <a:pt x="0" y="1233132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609683" cy="127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3102082" y="3894503"/>
            <a:ext cx="4237158" cy="1013836"/>
            <a:chOff x="0" y="0"/>
            <a:chExt cx="1115959" cy="2670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15959" cy="267019"/>
            </a:xfrm>
            <a:custGeom>
              <a:avLst/>
              <a:gdLst/>
              <a:ahLst/>
              <a:cxnLst/>
              <a:rect r="r" b="b" t="t" l="l"/>
              <a:pathLst>
                <a:path h="267019" w="1115959">
                  <a:moveTo>
                    <a:pt x="0" y="0"/>
                  </a:moveTo>
                  <a:lnTo>
                    <a:pt x="1115959" y="0"/>
                  </a:lnTo>
                  <a:lnTo>
                    <a:pt x="1115959" y="267019"/>
                  </a:lnTo>
                  <a:lnTo>
                    <a:pt x="0" y="26701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115959" cy="30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446134" y="4132100"/>
            <a:ext cx="6111766" cy="4682049"/>
            <a:chOff x="0" y="0"/>
            <a:chExt cx="1609683" cy="123313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609683" cy="1233132"/>
            </a:xfrm>
            <a:custGeom>
              <a:avLst/>
              <a:gdLst/>
              <a:ahLst/>
              <a:cxnLst/>
              <a:rect r="r" b="b" t="t" l="l"/>
              <a:pathLst>
                <a:path h="1233132" w="1609683">
                  <a:moveTo>
                    <a:pt x="0" y="0"/>
                  </a:moveTo>
                  <a:lnTo>
                    <a:pt x="1609683" y="0"/>
                  </a:lnTo>
                  <a:lnTo>
                    <a:pt x="1609683" y="1233132"/>
                  </a:lnTo>
                  <a:lnTo>
                    <a:pt x="0" y="1233132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609683" cy="127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361810" y="3894503"/>
            <a:ext cx="4237158" cy="1013836"/>
            <a:chOff x="0" y="0"/>
            <a:chExt cx="1115959" cy="26701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15959" cy="267019"/>
            </a:xfrm>
            <a:custGeom>
              <a:avLst/>
              <a:gdLst/>
              <a:ahLst/>
              <a:cxnLst/>
              <a:rect r="r" b="b" t="t" l="l"/>
              <a:pathLst>
                <a:path h="267019" w="1115959">
                  <a:moveTo>
                    <a:pt x="0" y="0"/>
                  </a:moveTo>
                  <a:lnTo>
                    <a:pt x="1115959" y="0"/>
                  </a:lnTo>
                  <a:lnTo>
                    <a:pt x="1115959" y="267019"/>
                  </a:lnTo>
                  <a:lnTo>
                    <a:pt x="0" y="26701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115959" cy="30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2783632" y="5092100"/>
            <a:ext cx="4700523" cy="344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Medical Waste &amp; Environmental Impact</a:t>
            </a:r>
          </a:p>
          <a:p>
            <a:pPr algn="just">
              <a:lnSpc>
                <a:spcPts val="4439"/>
              </a:lnSpc>
            </a:pPr>
            <a:r>
              <a:rPr lang="en-US" sz="31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Large quantities of unused medications are discarded, leading to pollution and unnecessary waste.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939209" y="1137981"/>
            <a:ext cx="7741711" cy="198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Motivation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454292" y="4041441"/>
            <a:ext cx="3684422" cy="6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</a:pPr>
            <a:r>
              <a:rPr lang="en-US" sz="3865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Problem 1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378690" y="5146227"/>
            <a:ext cx="4355082" cy="344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8"/>
              </a:lnSpc>
            </a:pPr>
            <a:r>
              <a:rPr lang="en-US" sz="347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Limited Access to Essential Medications </a:t>
            </a:r>
          </a:p>
          <a:p>
            <a:pPr algn="just">
              <a:lnSpc>
                <a:spcPts val="4438"/>
              </a:lnSpc>
            </a:pPr>
            <a:r>
              <a:rPr lang="en-US" sz="317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High medication costs prevent many individuals from affording necessary treatments.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714020" y="4041441"/>
            <a:ext cx="3684422" cy="6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</a:pPr>
            <a:r>
              <a:rPr lang="en-US" sz="3865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Problem 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4951" y="11811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361336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83621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2186406" y="4132100"/>
            <a:ext cx="6111766" cy="4682049"/>
            <a:chOff x="0" y="0"/>
            <a:chExt cx="1609683" cy="123313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609683" cy="1233132"/>
            </a:xfrm>
            <a:custGeom>
              <a:avLst/>
              <a:gdLst/>
              <a:ahLst/>
              <a:cxnLst/>
              <a:rect r="r" b="b" t="t" l="l"/>
              <a:pathLst>
                <a:path h="1233132" w="1609683">
                  <a:moveTo>
                    <a:pt x="0" y="0"/>
                  </a:moveTo>
                  <a:lnTo>
                    <a:pt x="1609683" y="0"/>
                  </a:lnTo>
                  <a:lnTo>
                    <a:pt x="1609683" y="1233132"/>
                  </a:lnTo>
                  <a:lnTo>
                    <a:pt x="0" y="1233132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609683" cy="127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3102082" y="3894503"/>
            <a:ext cx="4237158" cy="1013836"/>
            <a:chOff x="0" y="0"/>
            <a:chExt cx="1115959" cy="2670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15959" cy="267019"/>
            </a:xfrm>
            <a:custGeom>
              <a:avLst/>
              <a:gdLst/>
              <a:ahLst/>
              <a:cxnLst/>
              <a:rect r="r" b="b" t="t" l="l"/>
              <a:pathLst>
                <a:path h="267019" w="1115959">
                  <a:moveTo>
                    <a:pt x="0" y="0"/>
                  </a:moveTo>
                  <a:lnTo>
                    <a:pt x="1115959" y="0"/>
                  </a:lnTo>
                  <a:lnTo>
                    <a:pt x="1115959" y="267019"/>
                  </a:lnTo>
                  <a:lnTo>
                    <a:pt x="0" y="26701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115959" cy="30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446134" y="4132100"/>
            <a:ext cx="6111766" cy="4682049"/>
            <a:chOff x="0" y="0"/>
            <a:chExt cx="1609683" cy="123313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609683" cy="1233132"/>
            </a:xfrm>
            <a:custGeom>
              <a:avLst/>
              <a:gdLst/>
              <a:ahLst/>
              <a:cxnLst/>
              <a:rect r="r" b="b" t="t" l="l"/>
              <a:pathLst>
                <a:path h="1233132" w="1609683">
                  <a:moveTo>
                    <a:pt x="0" y="0"/>
                  </a:moveTo>
                  <a:lnTo>
                    <a:pt x="1609683" y="0"/>
                  </a:lnTo>
                  <a:lnTo>
                    <a:pt x="1609683" y="1233132"/>
                  </a:lnTo>
                  <a:lnTo>
                    <a:pt x="0" y="1233132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609683" cy="127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361810" y="3894503"/>
            <a:ext cx="4237158" cy="1013836"/>
            <a:chOff x="0" y="0"/>
            <a:chExt cx="1115959" cy="26701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15959" cy="267019"/>
            </a:xfrm>
            <a:custGeom>
              <a:avLst/>
              <a:gdLst/>
              <a:ahLst/>
              <a:cxnLst/>
              <a:rect r="r" b="b" t="t" l="l"/>
              <a:pathLst>
                <a:path h="267019" w="1115959">
                  <a:moveTo>
                    <a:pt x="0" y="0"/>
                  </a:moveTo>
                  <a:lnTo>
                    <a:pt x="1115959" y="0"/>
                  </a:lnTo>
                  <a:lnTo>
                    <a:pt x="1115959" y="267019"/>
                  </a:lnTo>
                  <a:lnTo>
                    <a:pt x="0" y="26701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115959" cy="30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2921908" y="5212932"/>
            <a:ext cx="4787291" cy="278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1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Lack of Efficient Redistribution</a:t>
            </a:r>
          </a:p>
          <a:p>
            <a:pPr algn="l">
              <a:lnSpc>
                <a:spcPts val="4439"/>
              </a:lnSpc>
            </a:pPr>
            <a:r>
              <a:rPr lang="en-US" sz="31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No streamlined system exists to connect donors with recipients effectively.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939209" y="1137981"/>
            <a:ext cx="7741711" cy="198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Motivation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454292" y="4041441"/>
            <a:ext cx="3684422" cy="6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</a:pPr>
            <a:r>
              <a:rPr lang="en-US" sz="3865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Problem 3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302048" y="5155752"/>
            <a:ext cx="4738693" cy="278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317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Social Responsibility Gap</a:t>
            </a:r>
          </a:p>
          <a:p>
            <a:pPr algn="l">
              <a:lnSpc>
                <a:spcPts val="4438"/>
              </a:lnSpc>
            </a:pPr>
          </a:p>
          <a:p>
            <a:pPr algn="l">
              <a:lnSpc>
                <a:spcPts val="4438"/>
              </a:lnSpc>
            </a:pPr>
            <a:r>
              <a:rPr lang="en-US" sz="317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Low awareness and participation in medication donation initiatives.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714020" y="4041441"/>
            <a:ext cx="3684422" cy="6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</a:pPr>
            <a:r>
              <a:rPr lang="en-US" sz="3865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Problem 4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4951" y="11811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4939209" y="1137981"/>
            <a:ext cx="7741711" cy="198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Solution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07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2186406" y="3600166"/>
            <a:ext cx="13371493" cy="1371624"/>
            <a:chOff x="0" y="0"/>
            <a:chExt cx="3521710" cy="36125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2637713" y="3653787"/>
            <a:ext cx="11769731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1.Donor Registration -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Donors list surplus medications with details like expiration date and status.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2195931" y="5438516"/>
            <a:ext cx="13371493" cy="1371624"/>
            <a:chOff x="0" y="0"/>
            <a:chExt cx="3521710" cy="36125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2647238" y="5562341"/>
            <a:ext cx="11155818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2.Recipient Requests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– Users browse available medications and submit requests.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2186406" y="7301239"/>
            <a:ext cx="13371493" cy="1371624"/>
            <a:chOff x="0" y="0"/>
            <a:chExt cx="3521710" cy="36125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2562228" y="7438790"/>
            <a:ext cx="11155818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3.Medication Listing –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Organized and user-friendly medication listing system.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313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4951" y="11811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4939209" y="1137981"/>
            <a:ext cx="7741711" cy="198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Solution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08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2186406" y="3600166"/>
            <a:ext cx="13371493" cy="1371624"/>
            <a:chOff x="0" y="0"/>
            <a:chExt cx="3521710" cy="36125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2637713" y="3653787"/>
            <a:ext cx="12767564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4.Request Process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– Recipients search, filter, and request medications with fair distribution limits.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2195931" y="5438516"/>
            <a:ext cx="13371493" cy="1371624"/>
            <a:chOff x="0" y="0"/>
            <a:chExt cx="3521710" cy="36125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2647238" y="5562341"/>
            <a:ext cx="12758039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5.Automated Interaction via Chatbot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– 24/7 chatbot assistance for donation and request guidance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2186406" y="7301239"/>
            <a:ext cx="13371493" cy="1371624"/>
            <a:chOff x="0" y="0"/>
            <a:chExt cx="3521710" cy="36125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2562228" y="7438790"/>
            <a:ext cx="13127160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6.Medication Compatibility Check –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Ensures safe medication combinations.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4951" y="11811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2186406" y="4132100"/>
            <a:ext cx="13371493" cy="1740389"/>
            <a:chOff x="0" y="0"/>
            <a:chExt cx="3521710" cy="45837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521710" cy="458374"/>
            </a:xfrm>
            <a:custGeom>
              <a:avLst/>
              <a:gdLst/>
              <a:ahLst/>
              <a:cxnLst/>
              <a:rect r="r" b="b" t="t" l="l"/>
              <a:pathLst>
                <a:path h="458374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458374"/>
                  </a:lnTo>
                  <a:lnTo>
                    <a:pt x="0" y="458374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3521710" cy="49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186406" y="6590771"/>
            <a:ext cx="13371493" cy="1740389"/>
            <a:chOff x="0" y="0"/>
            <a:chExt cx="3521710" cy="45837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521710" cy="458374"/>
            </a:xfrm>
            <a:custGeom>
              <a:avLst/>
              <a:gdLst/>
              <a:ahLst/>
              <a:cxnLst/>
              <a:rect r="r" b="b" t="t" l="l"/>
              <a:pathLst>
                <a:path h="458374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458374"/>
                  </a:lnTo>
                  <a:lnTo>
                    <a:pt x="0" y="458374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3521710" cy="49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4939209" y="1137981"/>
            <a:ext cx="7741711" cy="198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Solution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422927" y="6864334"/>
            <a:ext cx="13134973" cy="114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9"/>
              </a:lnSpc>
            </a:pPr>
            <a:r>
              <a:rPr lang="en-US" sz="32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8.User Tracking and Notification System </a:t>
            </a:r>
            <a:r>
              <a:rPr lang="en-US" sz="32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– Notification system that keeps users updated on the status of their medication requests or donations.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09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495553" y="4368028"/>
            <a:ext cx="13112595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7.Priority System for Medication Requests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– Matches requests based on expiration date, and cost.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DAGd2I3paVk</dc:identifier>
  <dcterms:modified xsi:type="dcterms:W3CDTF">2011-08-01T06:04:30Z</dcterms:modified>
  <cp:revision>1</cp:revision>
  <dc:title>Colorful Aesthetic Simple Thesis Defense Presentation</dc:title>
</cp:coreProperties>
</file>